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89" r:id="rId6"/>
    <p:sldId id="285" r:id="rId7"/>
    <p:sldId id="286" r:id="rId8"/>
    <p:sldId id="287" r:id="rId9"/>
    <p:sldId id="288" r:id="rId10"/>
    <p:sldId id="290" r:id="rId11"/>
    <p:sldId id="291" r:id="rId12"/>
    <p:sldId id="292" r:id="rId13"/>
    <p:sldId id="293" r:id="rId14"/>
    <p:sldId id="294" r:id="rId15"/>
    <p:sldId id="295"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iH-_7t77XeAhXC_aQKHYmQAlUQjRx6BAgBEAU&amp;url=https://www.biomadam.com/types-of-pcr&amp;psig=AOvVaw2_Vq_SDAoU5H-na_eFpwtu&amp;ust=154125376434369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Interpha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2ahUKEwiK_fL3wLXeAhVFsaQKHdo3AjkQjRx6BAgBEAU&amp;url=https://en.wikipedia.org/wiki/DNA_replication&amp;psig=AOvVaw28lgGTwHQicH9aie-8gVos&amp;ust=15412411328880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2ahUKEwjHkYmqwrXeAhUQM-wKHT6LCbsQjRx6BAgBEAU&amp;url=http://mqoxm.davematthews.me/index.php?page=93&amp;psig=AOvVaw3RT9yjXt9F1hDpMTJpVLVm&amp;ust=15412415194382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DNA_Ligase" TargetMode="External"/><Relationship Id="rId3" Type="http://schemas.openxmlformats.org/officeDocument/2006/relationships/hyperlink" Target="https://en.wikipedia.org/wiki/DNA_Polymerase" TargetMode="External"/><Relationship Id="rId7" Type="http://schemas.openxmlformats.org/officeDocument/2006/relationships/hyperlink" Target="https://en.wikipedia.org/wiki/DNA_Gyrase" TargetMode="External"/><Relationship Id="rId2" Type="http://schemas.openxmlformats.org/officeDocument/2006/relationships/hyperlink" Target="https://en.wikipedia.org/wiki/DNA_Helicase" TargetMode="External"/><Relationship Id="rId1" Type="http://schemas.openxmlformats.org/officeDocument/2006/relationships/slideLayout" Target="../slideLayouts/slideLayout2.xml"/><Relationship Id="rId6" Type="http://schemas.openxmlformats.org/officeDocument/2006/relationships/hyperlink" Target="https://en.wikipedia.org/wiki/Topoisomerase" TargetMode="External"/><Relationship Id="rId5" Type="http://schemas.openxmlformats.org/officeDocument/2006/relationships/hyperlink" Target="https://en.wikipedia.org/wiki/Single-strand_binding_protein" TargetMode="External"/><Relationship Id="rId10" Type="http://schemas.openxmlformats.org/officeDocument/2006/relationships/hyperlink" Target="https://en.wikipedia.org/wiki/Telomerase" TargetMode="External"/><Relationship Id="rId4" Type="http://schemas.openxmlformats.org/officeDocument/2006/relationships/hyperlink" Target="https://en.wikipedia.org/wiki/DNA_clamp" TargetMode="External"/><Relationship Id="rId9" Type="http://schemas.openxmlformats.org/officeDocument/2006/relationships/hyperlink" Target="https://en.wikipedia.org/wiki/Prima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hanacademy.org/science/biology/dna-as-the-genetic-material/dna-replication/a/molecular-mechanism-of-dna-replic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drfvO3rXeAhUJzoUKHXCgC5cQjRx6BAgBEAU&amp;url=https://slideplayer.com/slide/10450154/&amp;psig=AOvVaw0_pTQvEE08rQyyjSa4_nTJ&amp;ust=15412490949817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066800"/>
          </a:xfrm>
        </p:spPr>
        <p:txBody>
          <a:bodyPr>
            <a:normAutofit fontScale="90000"/>
          </a:bodyPr>
          <a:lstStyle/>
          <a:p>
            <a:pPr algn="ctr"/>
            <a:r>
              <a:rPr lang="en-US" sz="3600" dirty="0" smtClean="0">
                <a:solidFill>
                  <a:schemeClr val="tx1"/>
                </a:solidFill>
                <a:latin typeface="Berlin Sans FB Demi" pitchFamily="34" charset="0"/>
              </a:rPr>
              <a:t>DNA </a:t>
            </a:r>
            <a:r>
              <a:rPr lang="en-US" sz="3600" dirty="0" smtClean="0">
                <a:solidFill>
                  <a:schemeClr val="tx1"/>
                </a:solidFill>
                <a:latin typeface="Berlin Sans FB Demi" pitchFamily="34" charset="0"/>
              </a:rPr>
              <a:t>Replication</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6 &amp; 7</a:t>
            </a: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600" y="1676400"/>
            <a:ext cx="7239000" cy="3696335"/>
          </a:xfrm>
          <a:prstGeom prst="rect">
            <a:avLst/>
          </a:prstGeom>
          <a:ln>
            <a:solidFill>
              <a:srgbClr val="00B050"/>
            </a:solidFill>
          </a:ln>
        </p:spPr>
      </p:pic>
    </p:spTree>
    <p:extLst>
      <p:ext uri="{BB962C8B-B14F-4D97-AF65-F5344CB8AC3E}">
        <p14:creationId xmlns:p14="http://schemas.microsoft.com/office/powerpoint/2010/main" val="354718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l="3943" t="19062" r="2851" b="2149"/>
          <a:stretch/>
        </p:blipFill>
        <p:spPr bwMode="auto">
          <a:xfrm>
            <a:off x="152400" y="152400"/>
            <a:ext cx="8610600" cy="6553200"/>
          </a:xfrm>
          <a:prstGeom prst="rect">
            <a:avLst/>
          </a:prstGeom>
          <a:ln>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191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u="sng" dirty="0">
                <a:solidFill>
                  <a:srgbClr val="C00000"/>
                </a:solidFill>
              </a:rPr>
              <a:t>DNA polymerase equation </a:t>
            </a:r>
            <a:endParaRPr lang="en-US" dirty="0">
              <a:solidFill>
                <a:srgbClr val="C00000"/>
              </a:solidFill>
            </a:endParaRPr>
          </a:p>
        </p:txBody>
      </p:sp>
      <p:pic>
        <p:nvPicPr>
          <p:cNvPr id="5" name="Picture 4" descr="https://www.golifescience.com/wp-content/uploads/2012/10/image_thumb-25255B20-25255D.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1021"/>
            <a:ext cx="7162800" cy="81851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810000" y="2971800"/>
            <a:ext cx="4025900" cy="3541077"/>
          </a:xfrm>
          <a:prstGeom prst="rect">
            <a:avLst/>
          </a:prstGeom>
          <a:ln>
            <a:solidFill>
              <a:srgbClr val="7030A0"/>
            </a:solidFill>
          </a:ln>
        </p:spPr>
      </p:pic>
    </p:spTree>
    <p:extLst>
      <p:ext uri="{BB962C8B-B14F-4D97-AF65-F5344CB8AC3E}">
        <p14:creationId xmlns:p14="http://schemas.microsoft.com/office/powerpoint/2010/main" val="38457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Termination </a:t>
            </a:r>
            <a:endParaRPr lang="en-US" dirty="0">
              <a:solidFill>
                <a:srgbClr val="C00000"/>
              </a:solidFill>
            </a:endParaRPr>
          </a:p>
        </p:txBody>
      </p:sp>
      <p:pic>
        <p:nvPicPr>
          <p:cNvPr id="4" name="Content Placeholder 3"/>
          <p:cNvPicPr>
            <a:picLocks noGrp="1"/>
          </p:cNvPicPr>
          <p:nvPr>
            <p:ph sz="quarter" idx="1"/>
          </p:nvPr>
        </p:nvPicPr>
        <p:blipFill rotWithShape="1">
          <a:blip r:embed="rId2">
            <a:extLst>
              <a:ext uri="{28A0092B-C50C-407E-A947-70E740481C1C}">
                <a14:useLocalDpi xmlns:a14="http://schemas.microsoft.com/office/drawing/2010/main" val="0"/>
              </a:ext>
            </a:extLst>
          </a:blip>
          <a:srcRect l="1792" t="3617" r="1792" b="9637"/>
          <a:stretch/>
        </p:blipFill>
        <p:spPr bwMode="auto">
          <a:xfrm>
            <a:off x="381000" y="1752600"/>
            <a:ext cx="8229600" cy="4495800"/>
          </a:xfrm>
          <a:prstGeom prst="rect">
            <a:avLst/>
          </a:prstGeom>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13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124200" cy="868362"/>
          </a:xfrm>
        </p:spPr>
        <p:txBody>
          <a:bodyPr>
            <a:normAutofit fontScale="90000"/>
          </a:bodyPr>
          <a:lstStyle/>
          <a:p>
            <a:r>
              <a:rPr lang="en-US" b="1" dirty="0" err="1">
                <a:solidFill>
                  <a:srgbClr val="C00000"/>
                </a:solidFill>
              </a:rPr>
              <a:t>Hayflick</a:t>
            </a:r>
            <a:r>
              <a:rPr lang="en-US" b="1" dirty="0">
                <a:solidFill>
                  <a:srgbClr val="C00000"/>
                </a:solidFill>
              </a:rPr>
              <a:t> limit</a:t>
            </a:r>
            <a:endParaRPr lang="en-US" dirty="0">
              <a:solidFill>
                <a:srgbClr val="C0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29000" y="152400"/>
            <a:ext cx="5306695" cy="6477000"/>
          </a:xfrm>
          <a:prstGeom prst="rect">
            <a:avLst/>
          </a:prstGeom>
          <a:ln>
            <a:solidFill>
              <a:srgbClr val="7030A0"/>
            </a:solidFill>
          </a:ln>
        </p:spPr>
      </p:pic>
    </p:spTree>
    <p:extLst>
      <p:ext uri="{BB962C8B-B14F-4D97-AF65-F5344CB8AC3E}">
        <p14:creationId xmlns:p14="http://schemas.microsoft.com/office/powerpoint/2010/main" val="102467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DNA could be synthesized in Lab</a:t>
            </a:r>
            <a:r>
              <a:rPr lang="en-US" dirty="0">
                <a:solidFill>
                  <a:srgbClr val="C00000"/>
                </a:solidFill>
              </a:rPr>
              <a:t/>
            </a:r>
            <a:br>
              <a:rPr lang="en-US" dirty="0">
                <a:solidFill>
                  <a:srgbClr val="C00000"/>
                </a:solidFill>
              </a:rPr>
            </a:br>
            <a:endParaRPr lang="en-US" dirty="0">
              <a:solidFill>
                <a:srgbClr val="C00000"/>
              </a:solidFill>
            </a:endParaRPr>
          </a:p>
        </p:txBody>
      </p:sp>
      <p:pic>
        <p:nvPicPr>
          <p:cNvPr id="4" name="Picture 3" descr="Image result for PC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458200" cy="5618018"/>
          </a:xfrm>
          <a:prstGeom prst="rect">
            <a:avLst/>
          </a:prstGeom>
          <a:noFill/>
          <a:ln>
            <a:solidFill>
              <a:srgbClr val="7030A0"/>
            </a:solidFill>
          </a:ln>
        </p:spPr>
      </p:pic>
    </p:spTree>
    <p:extLst>
      <p:ext uri="{BB962C8B-B14F-4D97-AF65-F5344CB8AC3E}">
        <p14:creationId xmlns:p14="http://schemas.microsoft.com/office/powerpoint/2010/main" val="5749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smtClean="0">
                <a:solidFill>
                  <a:srgbClr val="C00000"/>
                </a:solidFill>
              </a:rPr>
              <a:t>Introduction</a:t>
            </a:r>
            <a:endParaRPr lang="en-US" b="1" dirty="0">
              <a:solidFill>
                <a:srgbClr val="C00000"/>
              </a:solidFill>
            </a:endParaRPr>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
          </p:nvPr>
        </p:nvSpPr>
        <p:spPr>
          <a:xfrm>
            <a:off x="415636" y="1066800"/>
            <a:ext cx="7467600" cy="4873752"/>
          </a:xfrm>
        </p:spPr>
        <p:txBody>
          <a:bodyPr/>
          <a:lstStyle/>
          <a:p>
            <a:r>
              <a:rPr lang="en-US" b="1" dirty="0"/>
              <a:t>DNA replication </a:t>
            </a:r>
            <a:r>
              <a:rPr lang="en-US" dirty="0"/>
              <a:t>is the process of producing two identical copies from one original DNA molecule. This biological process occurs in all living organisms during the S-stage of </a:t>
            </a:r>
            <a:r>
              <a:rPr lang="en-US" dirty="0">
                <a:hlinkClick r:id="rId2" tooltip="Interphase"/>
              </a:rPr>
              <a:t>interphase</a:t>
            </a:r>
            <a:r>
              <a:rPr lang="en-US" dirty="0"/>
              <a:t> and it is the basis for biological inheritance. DNA is composed of two strands and each strand of the original DNA molecule serves as template for the production of the complementary strand, a process referred to as semiconservative replication and the process followed by proofreading or error-checking mechanisms to ensure correct reading to the genetic code</a:t>
            </a:r>
          </a:p>
        </p:txBody>
      </p:sp>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dna replicatio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1000"/>
            <a:ext cx="5257800" cy="5562600"/>
          </a:xfrm>
          <a:prstGeom prst="rect">
            <a:avLst/>
          </a:prstGeom>
          <a:noFill/>
          <a:ln>
            <a:solidFill>
              <a:schemeClr val="accent1"/>
            </a:solidFill>
          </a:ln>
        </p:spPr>
      </p:pic>
    </p:spTree>
    <p:extLst>
      <p:ext uri="{BB962C8B-B14F-4D97-AF65-F5344CB8AC3E}">
        <p14:creationId xmlns:p14="http://schemas.microsoft.com/office/powerpoint/2010/main" val="116860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Prokaryotic and Eukaryotic DNA replication is </a:t>
            </a:r>
            <a:r>
              <a:rPr lang="en-US" b="1" dirty="0" smtClean="0">
                <a:solidFill>
                  <a:srgbClr val="C00000"/>
                </a:solidFill>
              </a:rPr>
              <a:t>bidirectional</a:t>
            </a:r>
            <a:endParaRPr lang="en-US" dirty="0">
              <a:solidFill>
                <a:srgbClr val="C00000"/>
              </a:solidFill>
            </a:endParaRPr>
          </a:p>
        </p:txBody>
      </p:sp>
      <p:sp>
        <p:nvSpPr>
          <p:cNvPr id="3" name="Content Placeholder 2"/>
          <p:cNvSpPr>
            <a:spLocks noGrp="1"/>
          </p:cNvSpPr>
          <p:nvPr>
            <p:ph sz="quarter" idx="1"/>
          </p:nvPr>
        </p:nvSpPr>
        <p:spPr>
          <a:xfrm>
            <a:off x="457200" y="1600200"/>
            <a:ext cx="7467600" cy="838200"/>
          </a:xfrm>
        </p:spPr>
        <p:txBody>
          <a:bodyPr/>
          <a:lstStyle/>
          <a:p>
            <a:r>
              <a:rPr lang="en-US" b="1" dirty="0"/>
              <a:t>R</a:t>
            </a:r>
            <a:r>
              <a:rPr lang="en-US" b="1" dirty="0" smtClean="0"/>
              <a:t>eplication </a:t>
            </a:r>
            <a:r>
              <a:rPr lang="en-US" b="1" dirty="0"/>
              <a:t>fork</a:t>
            </a:r>
            <a:r>
              <a:rPr lang="en-US" dirty="0"/>
              <a:t> </a:t>
            </a:r>
          </a:p>
        </p:txBody>
      </p:sp>
      <p:pic>
        <p:nvPicPr>
          <p:cNvPr id="4" name="irc_mi" descr="Related image">
            <a:hlinkClick r:id="rId2"/>
          </p:cNvPr>
          <p:cNvPicPr/>
          <p:nvPr/>
        </p:nvPicPr>
        <p:blipFill rotWithShape="1">
          <a:blip r:embed="rId3">
            <a:extLst>
              <a:ext uri="{28A0092B-C50C-407E-A947-70E740481C1C}">
                <a14:useLocalDpi xmlns:a14="http://schemas.microsoft.com/office/drawing/2010/main" val="0"/>
              </a:ext>
            </a:extLst>
          </a:blip>
          <a:srcRect l="2915" t="3989" r="3082" b="3342"/>
          <a:stretch/>
        </p:blipFill>
        <p:spPr bwMode="auto">
          <a:xfrm>
            <a:off x="762000" y="2362200"/>
            <a:ext cx="7315200" cy="4117975"/>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235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a:solidFill>
                  <a:srgbClr val="C00000"/>
                </a:solidFill>
              </a:rPr>
              <a:t>DNA replication proteins </a:t>
            </a:r>
            <a:endParaRPr lang="en-US" dirty="0">
              <a:solidFill>
                <a:srgbClr val="C0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92919451"/>
              </p:ext>
            </p:extLst>
          </p:nvPr>
        </p:nvGraphicFramePr>
        <p:xfrm>
          <a:off x="609600" y="1676400"/>
          <a:ext cx="7467600" cy="4526280"/>
        </p:xfrm>
        <a:graphic>
          <a:graphicData uri="http://schemas.openxmlformats.org/drawingml/2006/table">
            <a:tbl>
              <a:tblPr firstRow="1" firstCol="1" bandRow="1">
                <a:tableStyleId>{616DA210-FB5B-4158-B5E0-FEB733F419BA}</a:tableStyleId>
              </a:tblPr>
              <a:tblGrid>
                <a:gridCol w="7467600"/>
              </a:tblGrid>
              <a:tr h="0">
                <a:tc>
                  <a:txBody>
                    <a:bodyPr/>
                    <a:lstStyle/>
                    <a:p>
                      <a:pPr marL="0" marR="0" algn="just">
                        <a:lnSpc>
                          <a:spcPct val="150000"/>
                        </a:lnSpc>
                        <a:spcBef>
                          <a:spcPts val="0"/>
                        </a:spcBef>
                        <a:spcAft>
                          <a:spcPts val="0"/>
                        </a:spcAft>
                      </a:pPr>
                      <a:r>
                        <a:rPr lang="en-US" sz="1800" dirty="0">
                          <a:solidFill>
                            <a:schemeClr val="tx1"/>
                          </a:solidFill>
                          <a:effectLst/>
                        </a:rPr>
                        <a:t>Enzyme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2" tooltip="DNA Helicase"/>
                        </a:rPr>
                        <a:t>DNA Helicase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3" tooltip="DNA Polymerase"/>
                        </a:rPr>
                        <a:t>DNA Polymerase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4" tooltip="DNA clamp"/>
                        </a:rPr>
                        <a:t>DNA clamp</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5" tooltip="Single-strand binding protein"/>
                        </a:rPr>
                        <a:t>Single-Strand Binding Proteins</a:t>
                      </a:r>
                      <a:r>
                        <a:rPr lang="en-US" sz="1800" dirty="0">
                          <a:solidFill>
                            <a:schemeClr val="tx1"/>
                          </a:solidFill>
                          <a:effectLst/>
                        </a:rPr>
                        <a:t> </a:t>
                      </a:r>
                      <a:endParaRPr lang="en-US" sz="14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(SSB)</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6" tooltip="Topoisomerase"/>
                        </a:rPr>
                        <a:t>Topoisomerase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7" tooltip="DNA Gyrase"/>
                        </a:rPr>
                        <a:t>DNA </a:t>
                      </a:r>
                      <a:r>
                        <a:rPr lang="en-US" sz="1800" u="none" strike="noStrike" dirty="0" err="1">
                          <a:solidFill>
                            <a:schemeClr val="tx1"/>
                          </a:solidFill>
                          <a:effectLst/>
                          <a:hlinkClick r:id="rId7" tooltip="DNA Gyrase"/>
                        </a:rPr>
                        <a:t>Gyrase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8" tooltip="DNA Ligase"/>
                        </a:rPr>
                        <a:t>DNA Ligase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err="1">
                          <a:solidFill>
                            <a:schemeClr val="tx1"/>
                          </a:solidFill>
                          <a:effectLst/>
                          <a:hlinkClick r:id="rId9" tooltip="Primase"/>
                        </a:rPr>
                        <a:t>Primase</a:t>
                      </a:r>
                      <a:endParaRPr lang="en-US" sz="1400" dirty="0">
                        <a:solidFill>
                          <a:schemeClr val="tx1"/>
                        </a:solidFill>
                        <a:effectLst/>
                        <a:latin typeface="Calibri"/>
                        <a:ea typeface="Calibri"/>
                        <a:cs typeface="Arial"/>
                      </a:endParaRPr>
                    </a:p>
                  </a:txBody>
                  <a:tcPr marL="68580" marR="68580" marT="0" marB="0"/>
                </a:tc>
              </a:tr>
              <a:tr h="0">
                <a:tc>
                  <a:txBody>
                    <a:bodyPr/>
                    <a:lstStyle/>
                    <a:p>
                      <a:pPr marL="0" marR="0" algn="just">
                        <a:lnSpc>
                          <a:spcPct val="150000"/>
                        </a:lnSpc>
                        <a:spcBef>
                          <a:spcPts val="0"/>
                        </a:spcBef>
                        <a:spcAft>
                          <a:spcPts val="0"/>
                        </a:spcAft>
                      </a:pPr>
                      <a:r>
                        <a:rPr lang="en-US" sz="1800" u="none" strike="noStrike" dirty="0">
                          <a:solidFill>
                            <a:schemeClr val="tx1"/>
                          </a:solidFill>
                          <a:effectLst/>
                          <a:hlinkClick r:id="rId10" tooltip="Telomerase"/>
                        </a:rPr>
                        <a:t>Telomerase</a:t>
                      </a:r>
                      <a:endParaRPr lang="en-US" sz="1400" dirty="0">
                        <a:solidFill>
                          <a:schemeClr val="tx1"/>
                        </a:solidFill>
                        <a:effectLst/>
                        <a:latin typeface="Calibri"/>
                        <a:ea typeface="Calibri"/>
                        <a:cs typeface="Arial"/>
                      </a:endParaRPr>
                    </a:p>
                  </a:txBody>
                  <a:tcPr marL="68580" marR="68580" marT="0" marB="0"/>
                </a:tc>
              </a:tr>
            </a:tbl>
          </a:graphicData>
        </a:graphic>
      </p:graphicFrame>
      <p:sp>
        <p:nvSpPr>
          <p:cNvPr id="5" name="Rectangle 4"/>
          <p:cNvSpPr/>
          <p:nvPr/>
        </p:nvSpPr>
        <p:spPr>
          <a:xfrm>
            <a:off x="304800" y="13716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19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solidFill>
                  <a:srgbClr val="C00000"/>
                </a:solidFill>
              </a:rPr>
              <a:t>Replication </a:t>
            </a:r>
            <a:r>
              <a:rPr lang="en-US" b="1" dirty="0" smtClean="0">
                <a:solidFill>
                  <a:srgbClr val="C00000"/>
                </a:solidFill>
              </a:rPr>
              <a:t>process</a:t>
            </a:r>
            <a:endParaRPr lang="en-US" dirty="0">
              <a:solidFill>
                <a:srgbClr val="C00000"/>
              </a:solidFill>
            </a:endParaRPr>
          </a:p>
        </p:txBody>
      </p:sp>
      <p:sp>
        <p:nvSpPr>
          <p:cNvPr id="4" name="Rectangle 3"/>
          <p:cNvSpPr/>
          <p:nvPr/>
        </p:nvSpPr>
        <p:spPr>
          <a:xfrm>
            <a:off x="3048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dna polymerase role in replica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84018" y="1219200"/>
            <a:ext cx="8382000" cy="5257800"/>
          </a:xfrm>
          <a:prstGeom prst="rect">
            <a:avLst/>
          </a:prstGeom>
          <a:noFill/>
          <a:ln>
            <a:solidFill>
              <a:srgbClr val="00B050"/>
            </a:solidFill>
          </a:ln>
        </p:spPr>
      </p:pic>
    </p:spTree>
    <p:extLst>
      <p:ext uri="{BB962C8B-B14F-4D97-AF65-F5344CB8AC3E}">
        <p14:creationId xmlns:p14="http://schemas.microsoft.com/office/powerpoint/2010/main" val="307480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C00000"/>
                </a:solidFill>
              </a:rPr>
              <a:t>Replication Stages</a:t>
            </a:r>
            <a:endParaRPr lang="en-US" b="1" dirty="0">
              <a:solidFill>
                <a:srgbClr val="C00000"/>
              </a:solidFill>
            </a:endParaRPr>
          </a:p>
        </p:txBody>
      </p:sp>
      <p:sp>
        <p:nvSpPr>
          <p:cNvPr id="3" name="Content Placeholder 2"/>
          <p:cNvSpPr>
            <a:spLocks noGrp="1"/>
          </p:cNvSpPr>
          <p:nvPr>
            <p:ph sz="quarter" idx="1"/>
          </p:nvPr>
        </p:nvSpPr>
        <p:spPr>
          <a:xfrm>
            <a:off x="457200" y="1600200"/>
            <a:ext cx="7467600" cy="1600200"/>
          </a:xfrm>
        </p:spPr>
        <p:txBody>
          <a:bodyPr/>
          <a:lstStyle/>
          <a:p>
            <a:pPr lvl="0"/>
            <a:r>
              <a:rPr lang="en-US" b="1" dirty="0"/>
              <a:t>Initiation</a:t>
            </a:r>
            <a:endParaRPr lang="en-US" dirty="0"/>
          </a:p>
          <a:p>
            <a:pPr lvl="0"/>
            <a:r>
              <a:rPr lang="en-US" b="1" dirty="0"/>
              <a:t>Elongation</a:t>
            </a:r>
            <a:endParaRPr lang="en-US" dirty="0"/>
          </a:p>
          <a:p>
            <a:pPr lvl="0"/>
            <a:r>
              <a:rPr lang="en-US" b="1" dirty="0"/>
              <a:t>Termination</a:t>
            </a:r>
            <a:endParaRPr lang="en-US" dirty="0"/>
          </a:p>
          <a:p>
            <a:endParaRPr lang="en-US" dirty="0"/>
          </a:p>
        </p:txBody>
      </p:sp>
      <p:sp>
        <p:nvSpPr>
          <p:cNvPr id="5" name="Rectangle 4"/>
          <p:cNvSpPr/>
          <p:nvPr/>
        </p:nvSpPr>
        <p:spPr>
          <a:xfrm>
            <a:off x="3048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0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solidFill>
                  <a:srgbClr val="C00000"/>
                </a:solidFill>
              </a:rPr>
              <a:t>Initiation </a:t>
            </a:r>
            <a:endParaRPr lang="en-US" dirty="0">
              <a:solidFill>
                <a:srgbClr val="C00000"/>
              </a:solidFill>
            </a:endParaRPr>
          </a:p>
        </p:txBody>
      </p:sp>
      <p:sp>
        <p:nvSpPr>
          <p:cNvPr id="4" name="Rectangle 3"/>
          <p:cNvSpPr/>
          <p:nvPr/>
        </p:nvSpPr>
        <p:spPr>
          <a:xfrm>
            <a:off x="3048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Initiation in replication">
            <a:hlinkClick r:id="rId2"/>
          </p:cNvPr>
          <p:cNvPicPr/>
          <p:nvPr/>
        </p:nvPicPr>
        <p:blipFill rotWithShape="1">
          <a:blip r:embed="rId3">
            <a:extLst>
              <a:ext uri="{28A0092B-C50C-407E-A947-70E740481C1C}">
                <a14:useLocalDpi xmlns:a14="http://schemas.microsoft.com/office/drawing/2010/main" val="0"/>
              </a:ext>
            </a:extLst>
          </a:blip>
          <a:srcRect l="47248" t="6116"/>
          <a:stretch/>
        </p:blipFill>
        <p:spPr bwMode="auto">
          <a:xfrm>
            <a:off x="1066800" y="1219200"/>
            <a:ext cx="6096000" cy="5410199"/>
          </a:xfrm>
          <a:prstGeom prst="rect">
            <a:avLst/>
          </a:prstGeom>
          <a:noFill/>
          <a:ln>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47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C00000"/>
                </a:solidFill>
              </a:rPr>
              <a:t>Elongation</a:t>
            </a:r>
            <a:br>
              <a:rPr lang="en-US" b="1" dirty="0">
                <a:solidFill>
                  <a:srgbClr val="C00000"/>
                </a:solidFill>
              </a:rPr>
            </a:br>
            <a:endParaRPr lang="en-US" b="1" dirty="0">
              <a:solidFill>
                <a:srgbClr val="C00000"/>
              </a:solidFill>
            </a:endParaRPr>
          </a:p>
        </p:txBody>
      </p:sp>
      <p:sp>
        <p:nvSpPr>
          <p:cNvPr id="4" name="Rectangle 3"/>
          <p:cNvSpPr/>
          <p:nvPr/>
        </p:nvSpPr>
        <p:spPr>
          <a:xfrm>
            <a:off x="3048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ka-perseus-images.s3.amazonaws.com/8a08e8bb16a3b88af4398a8e86eedde03ebe98c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7162800" cy="3403917"/>
          </a:xfrm>
          <a:prstGeom prst="rect">
            <a:avLst/>
          </a:prstGeom>
          <a:noFill/>
          <a:ln>
            <a:solidFill>
              <a:srgbClr val="00B050"/>
            </a:solidFill>
          </a:ln>
        </p:spPr>
      </p:pic>
    </p:spTree>
    <p:extLst>
      <p:ext uri="{BB962C8B-B14F-4D97-AF65-F5344CB8AC3E}">
        <p14:creationId xmlns:p14="http://schemas.microsoft.com/office/powerpoint/2010/main" val="3562903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573</TotalTime>
  <Words>154</Words>
  <Application>Microsoft Office PowerPoint</Application>
  <PresentationFormat>On-screen Show (4:3)</PresentationFormat>
  <Paragraphs>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DNA Replication Lecture 6 &amp; 7</vt:lpstr>
      <vt:lpstr>Introduction</vt:lpstr>
      <vt:lpstr>PowerPoint Presentation</vt:lpstr>
      <vt:lpstr>Prokaryotic and Eukaryotic DNA replication is bidirectional</vt:lpstr>
      <vt:lpstr>DNA replication proteins </vt:lpstr>
      <vt:lpstr>Replication process</vt:lpstr>
      <vt:lpstr>Replication Stages</vt:lpstr>
      <vt:lpstr>Initiation </vt:lpstr>
      <vt:lpstr>Elongation </vt:lpstr>
      <vt:lpstr>PowerPoint Presentation</vt:lpstr>
      <vt:lpstr>PowerPoint Presentation</vt:lpstr>
      <vt:lpstr>DNA polymerase equation </vt:lpstr>
      <vt:lpstr>Termination </vt:lpstr>
      <vt:lpstr>Hayflick limit</vt:lpstr>
      <vt:lpstr>DNA could be synthesized in Lab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298</cp:revision>
  <dcterms:created xsi:type="dcterms:W3CDTF">2006-08-16T00:00:00Z</dcterms:created>
  <dcterms:modified xsi:type="dcterms:W3CDTF">2018-11-17T09:48:27Z</dcterms:modified>
</cp:coreProperties>
</file>